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Montserrat SemiBold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9" roundtripDataSignature="AMtx7mgTD82sr8iUSszCxClnOjUHuu9m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FBB941-C659-4328-8175-FAC4ADB488C8}">
  <a:tblStyle styleId="{7CFBB941-C659-4328-8175-FAC4ADB488C8}" styleName="Table_0">
    <a:wholeTbl>
      <a:tcTxStyle b="off" i="off">
        <a:font>
          <a:latin typeface="Graphik LC Regular"/>
          <a:ea typeface="Graphik LC Regular"/>
          <a:cs typeface="Graphik LC Regular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MontserratSemiBold-bold.fntdata"/><Relationship Id="rId41" Type="http://schemas.openxmlformats.org/officeDocument/2006/relationships/font" Target="fonts/MontserratSemiBold-regular.fntdata"/><Relationship Id="rId44" Type="http://schemas.openxmlformats.org/officeDocument/2006/relationships/font" Target="fonts/MontserratSemiBold-boldItalic.fntdata"/><Relationship Id="rId43" Type="http://schemas.openxmlformats.org/officeDocument/2006/relationships/font" Target="fonts/MontserratSemiBold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46e2b5aa6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2c46e2b5aa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46e2b5aa6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2c46e2b5aa6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46e2b5aa6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2c46e2b5aa6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46e2b5aa6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2c46e2b5aa6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4e628a57b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2c4e628a57b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4e628a57b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2c4e628a57b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4e628a57b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2c4e628a57b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47702c7d9_1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g2c47702c7d9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Укажите стрелочками на скриншоте, куда нужно нажимать и куда смотреть</a:t>
            </a:r>
            <a:endParaRPr/>
          </a:p>
        </p:txBody>
      </p:sp>
      <p:sp>
        <p:nvSpPr>
          <p:cNvPr id="314" name="Google Shape;31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вывода на текущем периоде.</a:t>
            </a:r>
            <a:endParaRPr/>
          </a:p>
        </p:txBody>
      </p:sp>
      <p:sp>
        <p:nvSpPr>
          <p:cNvPr id="325" name="Google Shape;32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вывода на текущем периоде.</a:t>
            </a:r>
            <a:endParaRPr/>
          </a:p>
        </p:txBody>
      </p:sp>
      <p:sp>
        <p:nvSpPr>
          <p:cNvPr id="334" name="Google Shape;33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4a218d664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вывода на текущем периоде.</a:t>
            </a:r>
            <a:endParaRPr/>
          </a:p>
        </p:txBody>
      </p:sp>
      <p:sp>
        <p:nvSpPr>
          <p:cNvPr id="343" name="Google Shape;343;g1f4a218d664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вывода на текущем периоде.</a:t>
            </a:r>
            <a:endParaRPr/>
          </a:p>
        </p:txBody>
      </p:sp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f4a218d664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вывода на текущем периоде.</a:t>
            </a:r>
            <a:endParaRPr/>
          </a:p>
        </p:txBody>
      </p:sp>
      <p:sp>
        <p:nvSpPr>
          <p:cNvPr id="361" name="Google Shape;361;g1f4a218d664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4e628a57b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вывода на текущем периоде.</a:t>
            </a:r>
            <a:endParaRPr/>
          </a:p>
        </p:txBody>
      </p:sp>
      <p:sp>
        <p:nvSpPr>
          <p:cNvPr id="369" name="Google Shape;369;g2c4e628a57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 другие комментарии к слайду</a:t>
            </a:r>
            <a:endParaRPr/>
          </a:p>
        </p:txBody>
      </p:sp>
      <p:sp>
        <p:nvSpPr>
          <p:cNvPr id="377" name="Google Shape;37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4acce8cd3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 другие комментарии к слайду</a:t>
            </a:r>
            <a:endParaRPr/>
          </a:p>
        </p:txBody>
      </p:sp>
      <p:sp>
        <p:nvSpPr>
          <p:cNvPr id="387" name="Google Shape;387;g2c4acce8cd3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4acce8cd3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 другие комментарии к слайду</a:t>
            </a:r>
            <a:endParaRPr/>
          </a:p>
        </p:txBody>
      </p:sp>
      <p:sp>
        <p:nvSpPr>
          <p:cNvPr id="397" name="Google Shape;397;g2c4acce8cd3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 другие комментарии к слайду</a:t>
            </a:r>
            <a:endParaRPr/>
          </a:p>
        </p:txBody>
      </p:sp>
      <p:sp>
        <p:nvSpPr>
          <p:cNvPr id="406" name="Google Shape;40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26262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/>
          <p:nvPr/>
        </p:nvSpPr>
        <p:spPr>
          <a:xfrm>
            <a:off x="413551" y="3936575"/>
            <a:ext cx="8316900" cy="799500"/>
          </a:xfrm>
          <a:prstGeom prst="roundRect">
            <a:avLst>
              <a:gd fmla="val 13557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427791" y="4140666"/>
            <a:ext cx="51192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2" name="Google Shape;12;p36"/>
          <p:cNvSpPr txBox="1"/>
          <p:nvPr>
            <p:ph idx="2" type="body"/>
          </p:nvPr>
        </p:nvSpPr>
        <p:spPr>
          <a:xfrm>
            <a:off x="427791" y="4363104"/>
            <a:ext cx="5119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type="title"/>
          </p:nvPr>
        </p:nvSpPr>
        <p:spPr>
          <a:xfrm>
            <a:off x="732594" y="664105"/>
            <a:ext cx="77418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SemiBold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pic>
        <p:nvPicPr>
          <p:cNvPr id="14" name="Google Shape;1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65335" y="4251357"/>
            <a:ext cx="606124" cy="14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" name="Google Shape;4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8" name="Google Shape;5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26262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46e2b5aa6_0_15"/>
          <p:cNvSpPr/>
          <p:nvPr/>
        </p:nvSpPr>
        <p:spPr>
          <a:xfrm>
            <a:off x="413551" y="3936575"/>
            <a:ext cx="8316900" cy="799500"/>
          </a:xfrm>
          <a:prstGeom prst="roundRect">
            <a:avLst>
              <a:gd fmla="val 13557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g2c46e2b5aa6_0_15"/>
          <p:cNvSpPr txBox="1"/>
          <p:nvPr>
            <p:ph type="title"/>
          </p:nvPr>
        </p:nvSpPr>
        <p:spPr>
          <a:xfrm>
            <a:off x="732594" y="664105"/>
            <a:ext cx="77418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SemiBold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grpSp>
        <p:nvGrpSpPr>
          <p:cNvPr id="68" name="Google Shape;68;g2c46e2b5aa6_0_15"/>
          <p:cNvGrpSpPr/>
          <p:nvPr/>
        </p:nvGrpSpPr>
        <p:grpSpPr>
          <a:xfrm>
            <a:off x="7063376" y="4117755"/>
            <a:ext cx="1293398" cy="395317"/>
            <a:chOff x="7304294" y="8783703"/>
            <a:chExt cx="1890380" cy="577780"/>
          </a:xfrm>
        </p:grpSpPr>
        <p:pic>
          <p:nvPicPr>
            <p:cNvPr id="69" name="Google Shape;69;g2c46e2b5aa6_0_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304294" y="8966737"/>
              <a:ext cx="885825" cy="20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g2c46e2b5aa6_0_15"/>
            <p:cNvSpPr/>
            <p:nvPr/>
          </p:nvSpPr>
          <p:spPr>
            <a:xfrm>
              <a:off x="8330293" y="8990809"/>
              <a:ext cx="216000" cy="216000"/>
            </a:xfrm>
            <a:prstGeom prst="mathMultiply">
              <a:avLst>
                <a:gd fmla="val 4117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g2c46e2b5aa6_0_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16894" y="8783703"/>
              <a:ext cx="577780" cy="5777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g2c46e2b5aa6_0_15"/>
          <p:cNvSpPr txBox="1"/>
          <p:nvPr>
            <p:ph idx="1" type="body"/>
          </p:nvPr>
        </p:nvSpPr>
        <p:spPr>
          <a:xfrm>
            <a:off x="427791" y="4140666"/>
            <a:ext cx="51192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73" name="Google Shape;73;g2c46e2b5aa6_0_15"/>
          <p:cNvSpPr txBox="1"/>
          <p:nvPr>
            <p:ph idx="2" type="body"/>
          </p:nvPr>
        </p:nvSpPr>
        <p:spPr>
          <a:xfrm>
            <a:off x="427791" y="4363104"/>
            <a:ext cx="5119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">
  <p:cSld name="3_TITLE">
    <p:bg>
      <p:bgPr>
        <a:solidFill>
          <a:srgbClr val="FBFBFB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idx="1" type="body"/>
          </p:nvPr>
        </p:nvSpPr>
        <p:spPr>
          <a:xfrm>
            <a:off x="4902555" y="1820860"/>
            <a:ext cx="3519600" cy="17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2" type="body"/>
          </p:nvPr>
        </p:nvSpPr>
        <p:spPr>
          <a:xfrm>
            <a:off x="73294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type="title"/>
          </p:nvPr>
        </p:nvSpPr>
        <p:spPr>
          <a:xfrm>
            <a:off x="684602" y="842517"/>
            <a:ext cx="70914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3" type="body"/>
          </p:nvPr>
        </p:nvSpPr>
        <p:spPr>
          <a:xfrm>
            <a:off x="732946" y="1820860"/>
            <a:ext cx="3519600" cy="17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BFBFB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8"/>
          <p:cNvSpPr txBox="1"/>
          <p:nvPr>
            <p:ph idx="1" type="body"/>
          </p:nvPr>
        </p:nvSpPr>
        <p:spPr>
          <a:xfrm>
            <a:off x="732594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2" name="Google Shape;22;p38"/>
          <p:cNvSpPr txBox="1"/>
          <p:nvPr>
            <p:ph idx="2" type="body"/>
          </p:nvPr>
        </p:nvSpPr>
        <p:spPr>
          <a:xfrm>
            <a:off x="416997" y="2211450"/>
            <a:ext cx="41328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type="title"/>
          </p:nvPr>
        </p:nvSpPr>
        <p:spPr>
          <a:xfrm>
            <a:off x="684602" y="842516"/>
            <a:ext cx="70914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" name="Google Shape;2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about:blank" TargetMode="External"/><Relationship Id="rId4" Type="http://schemas.openxmlformats.org/officeDocument/2006/relationships/hyperlink" Target="about:blank" TargetMode="External"/><Relationship Id="rId5" Type="http://schemas.openxmlformats.org/officeDocument/2006/relationships/hyperlink" Target="about:blank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about:blank" TargetMode="External"/><Relationship Id="rId4" Type="http://schemas.openxmlformats.org/officeDocument/2006/relationships/hyperlink" Target="about:blank" TargetMode="External"/><Relationship Id="rId5" Type="http://schemas.openxmlformats.org/officeDocument/2006/relationships/hyperlink" Target="about:blank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9352827" y="4245497"/>
            <a:ext cx="2159700" cy="21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ФИО спикера набирается 12 кеглем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 строке -  10 сим</a:t>
            </a:r>
            <a:r>
              <a:rPr b="0" i="0" lang="ru" sz="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 </a:t>
            </a:r>
            <a:endParaRPr b="0" i="0" sz="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Внизу подпись должности и места 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работы в две строки, не более.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 кегль, в строке -  75 сим. </a:t>
            </a:r>
            <a:endParaRPr b="0" i="0" sz="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9352827" y="817022"/>
            <a:ext cx="2159700" cy="21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Заголовок набирается в 2-3 строки 40 кегль, В строке - 25 сим.</a:t>
            </a:r>
            <a:endParaRPr b="0" i="0" sz="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1"/>
          <p:cNvSpPr txBox="1"/>
          <p:nvPr>
            <p:ph type="title"/>
          </p:nvPr>
        </p:nvSpPr>
        <p:spPr>
          <a:xfrm>
            <a:off x="413550" y="751875"/>
            <a:ext cx="4915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Сводный дашборд по продукту компании 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660316" y="4113011"/>
            <a:ext cx="3901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300"/>
              <a:buFont typeface="Arial"/>
              <a:buNone/>
            </a:pP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Александр Семенюк</a:t>
            </a:r>
            <a:r>
              <a:rPr b="1" i="0" lang="ru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660316" y="4321159"/>
            <a:ext cx="3901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3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"/>
          <p:cNvPicPr preferRelativeResize="0"/>
          <p:nvPr/>
        </p:nvPicPr>
        <p:blipFill rotWithShape="1">
          <a:blip r:embed="rId3">
            <a:alphaModFix/>
          </a:blip>
          <a:srcRect b="0" l="-1760" r="1760" t="0"/>
          <a:stretch/>
        </p:blipFill>
        <p:spPr>
          <a:xfrm>
            <a:off x="5228975" y="353675"/>
            <a:ext cx="3608325" cy="301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46e2b5aa6_0_7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2c46e2b5aa6_0_7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Скриншот дашборда 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2c46e2b5aa6_0_7"/>
          <p:cNvSpPr txBox="1"/>
          <p:nvPr/>
        </p:nvSpPr>
        <p:spPr>
          <a:xfrm>
            <a:off x="413550" y="168077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c46e2b5aa6_0_7"/>
          <p:cNvSpPr txBox="1"/>
          <p:nvPr/>
        </p:nvSpPr>
        <p:spPr>
          <a:xfrm>
            <a:off x="463200" y="1377725"/>
            <a:ext cx="65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Здесь можно посмотреть динамику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и структуру просмотров по лендингам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2c46e2b5aa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975" y="1930325"/>
            <a:ext cx="5056477" cy="306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46e2b5aa6_0_24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2c46e2b5aa6_0_24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Скриншот дашборда 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2c46e2b5aa6_0_24"/>
          <p:cNvSpPr txBox="1"/>
          <p:nvPr/>
        </p:nvSpPr>
        <p:spPr>
          <a:xfrm>
            <a:off x="413550" y="168077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c46e2b5aa6_0_24"/>
          <p:cNvSpPr txBox="1"/>
          <p:nvPr/>
        </p:nvSpPr>
        <p:spPr>
          <a:xfrm>
            <a:off x="463200" y="1377725"/>
            <a:ext cx="65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Здесь можно посмотреть динамику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выручки и среднего чека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2c46e2b5aa6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650" y="1849500"/>
            <a:ext cx="5008149" cy="31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46e2b5aa6_0_32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2c46e2b5aa6_0_32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Скриншот дашборда 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2c46e2b5aa6_0_32"/>
          <p:cNvSpPr txBox="1"/>
          <p:nvPr/>
        </p:nvSpPr>
        <p:spPr>
          <a:xfrm>
            <a:off x="413550" y="168077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2c46e2b5aa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349" y="1864575"/>
            <a:ext cx="5049451" cy="31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c46e2b5aa6_0_32"/>
          <p:cNvSpPr txBox="1"/>
          <p:nvPr/>
        </p:nvSpPr>
        <p:spPr>
          <a:xfrm>
            <a:off x="463200" y="1377725"/>
            <a:ext cx="65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Здесь можно посмотреть конверсию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 и динамику покупок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46e2b5aa6_0_40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2c46e2b5aa6_0_40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Скриншот дашборда 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2c46e2b5aa6_0_40"/>
          <p:cNvSpPr txBox="1"/>
          <p:nvPr/>
        </p:nvSpPr>
        <p:spPr>
          <a:xfrm>
            <a:off x="413550" y="168077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2c46e2b5aa6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24" y="1845250"/>
            <a:ext cx="5041600" cy="31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c46e2b5aa6_0_40"/>
          <p:cNvSpPr txBox="1"/>
          <p:nvPr/>
        </p:nvSpPr>
        <p:spPr>
          <a:xfrm>
            <a:off x="463200" y="1377725"/>
            <a:ext cx="65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Здесь можно посмотреть структуру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выручки по каналам и лендингам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4e628a57b_0_15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2c4e628a57b_0_15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Скриншот дашборда 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2c4e628a57b_0_15"/>
          <p:cNvSpPr txBox="1"/>
          <p:nvPr/>
        </p:nvSpPr>
        <p:spPr>
          <a:xfrm>
            <a:off x="413550" y="168077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c4e628a57b_0_15"/>
          <p:cNvSpPr txBox="1"/>
          <p:nvPr/>
        </p:nvSpPr>
        <p:spPr>
          <a:xfrm>
            <a:off x="463200" y="1377725"/>
            <a:ext cx="65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Здесь можно посмотреть основные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метрики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2c4e628a57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650" y="2064900"/>
            <a:ext cx="5017800" cy="299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4e628a57b_0_24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2c4e628a57b_0_24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Скриншот дашборда 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2c4e628a57b_0_24"/>
          <p:cNvSpPr txBox="1"/>
          <p:nvPr/>
        </p:nvSpPr>
        <p:spPr>
          <a:xfrm>
            <a:off x="413550" y="168077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c4e628a57b_0_24"/>
          <p:cNvSpPr txBox="1"/>
          <p:nvPr/>
        </p:nvSpPr>
        <p:spPr>
          <a:xfrm>
            <a:off x="463200" y="1377725"/>
            <a:ext cx="65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Здесь можно посмотреть отклонения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c4e628a57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475" y="2126375"/>
            <a:ext cx="4800102" cy="284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4e628a57b_0_33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2c4e628a57b_0_33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Скриншот дашборда 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2c4e628a57b_0_33"/>
          <p:cNvSpPr txBox="1"/>
          <p:nvPr/>
        </p:nvSpPr>
        <p:spPr>
          <a:xfrm>
            <a:off x="413550" y="168077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c4e628a57b_0_33"/>
          <p:cNvSpPr txBox="1"/>
          <p:nvPr/>
        </p:nvSpPr>
        <p:spPr>
          <a:xfrm>
            <a:off x="463200" y="1377725"/>
            <a:ext cx="65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Здесь можно посмотреть динамику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c4e628a57b_0_33"/>
          <p:cNvPicPr preferRelativeResize="0"/>
          <p:nvPr/>
        </p:nvPicPr>
        <p:blipFill rotWithShape="1">
          <a:blip r:embed="rId3">
            <a:alphaModFix/>
          </a:blip>
          <a:srcRect b="0" l="0" r="3966" t="0"/>
          <a:stretch/>
        </p:blipFill>
        <p:spPr>
          <a:xfrm>
            <a:off x="3614650" y="1849500"/>
            <a:ext cx="5037151" cy="30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"/>
          <p:cNvSpPr txBox="1"/>
          <p:nvPr>
            <p:ph type="title"/>
          </p:nvPr>
        </p:nvSpPr>
        <p:spPr>
          <a:xfrm>
            <a:off x="413550" y="416950"/>
            <a:ext cx="83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Вижуал, отвечающий на вопрос 1</a:t>
            </a:r>
            <a:br>
              <a:rPr b="1" lang="ru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-2668200" y="1714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Обязательный слайд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463200" y="1377725"/>
            <a:ext cx="41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"/>
              <a:t>Каковы значения метрик на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вчерашний день?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151" y="1825900"/>
            <a:ext cx="5017800" cy="331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/>
          <p:nvPr/>
        </p:nvSpPr>
        <p:spPr>
          <a:xfrm>
            <a:off x="463200" y="1377725"/>
            <a:ext cx="657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ru"/>
              <a:t>Где наибольшие отклонения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по сравнению с прошлым днем?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На какую метрику обратить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внимание?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 txBox="1"/>
          <p:nvPr>
            <p:ph type="title"/>
          </p:nvPr>
        </p:nvSpPr>
        <p:spPr>
          <a:xfrm>
            <a:off x="413550" y="416950"/>
            <a:ext cx="83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Вижуал, отвечающий на вопрос 2</a:t>
            </a:r>
            <a:br>
              <a:rPr b="1" lang="ru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50" y="2792725"/>
            <a:ext cx="5038226" cy="22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775" y="1193375"/>
            <a:ext cx="3278676" cy="1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50" y="2841075"/>
            <a:ext cx="3239999" cy="2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"/>
          <p:cNvSpPr txBox="1"/>
          <p:nvPr/>
        </p:nvSpPr>
        <p:spPr>
          <a:xfrm>
            <a:off x="463200" y="1377725"/>
            <a:ext cx="41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ru"/>
              <a:t>На сколько изменились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метрики?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 txBox="1"/>
          <p:nvPr>
            <p:ph type="title"/>
          </p:nvPr>
        </p:nvSpPr>
        <p:spPr>
          <a:xfrm>
            <a:off x="413550" y="416950"/>
            <a:ext cx="83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Вижуал, отвечающий на вопрос 3</a:t>
            </a:r>
            <a:br>
              <a:rPr b="1" lang="ru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800" y="1993325"/>
            <a:ext cx="5008148" cy="306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>
            <p:ph idx="1" type="body"/>
          </p:nvPr>
        </p:nvSpPr>
        <p:spPr>
          <a:xfrm>
            <a:off x="3229038" y="1817125"/>
            <a:ext cx="1980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500"/>
              </a:spcBef>
              <a:spcAft>
                <a:spcPts val="0"/>
              </a:spcAft>
              <a:buSzPts val="1000"/>
              <a:buChar char="●"/>
            </a:pPr>
            <a:r>
              <a:rPr lang="ru" sz="1000"/>
              <a:t>Работал в Банковской сфере с 2016 года.</a:t>
            </a:r>
            <a:endParaRPr sz="1000"/>
          </a:p>
          <a:p>
            <a:pPr indent="-292100" lvl="0" marL="457200" rtl="0" algn="l">
              <a:spcBef>
                <a:spcPts val="500"/>
              </a:spcBef>
              <a:spcAft>
                <a:spcPts val="0"/>
              </a:spcAft>
              <a:buSzPts val="1000"/>
              <a:buChar char="●"/>
            </a:pPr>
            <a:r>
              <a:rPr lang="ru" sz="1000"/>
              <a:t>Последняя должность - Региональный менеджер по POS-кредитованию</a:t>
            </a:r>
            <a:endParaRPr sz="1000"/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9" name="Google Shape;89;p2"/>
          <p:cNvSpPr txBox="1"/>
          <p:nvPr>
            <p:ph idx="3" type="body"/>
          </p:nvPr>
        </p:nvSpPr>
        <p:spPr>
          <a:xfrm>
            <a:off x="416700" y="1817125"/>
            <a:ext cx="20361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79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lang="ru" sz="1000"/>
              <a:t>Учусь на профессии Data Scientist PRO с 04.07.23</a:t>
            </a:r>
            <a:endParaRPr sz="1000"/>
          </a:p>
          <a:p>
            <a:pPr indent="-241300" lvl="0" marL="279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</a:pPr>
            <a:r>
              <a:rPr lang="ru" sz="1000"/>
              <a:t>Окончил курс ML Engineer Junior</a:t>
            </a:r>
            <a:endParaRPr sz="1000"/>
          </a:p>
          <a:p>
            <a:pPr indent="-241300" lvl="0" marL="279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</a:pPr>
            <a:r>
              <a:rPr lang="ru" sz="1000"/>
              <a:t>Окончил курс  по SQL </a:t>
            </a:r>
            <a:endParaRPr sz="1000"/>
          </a:p>
          <a:p>
            <a:pPr indent="-241300" lvl="0" marL="2794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000"/>
              <a:buChar char="●"/>
            </a:pPr>
            <a:r>
              <a:rPr lang="ru" sz="1000"/>
              <a:t>Окончил курс по математике и статистике для DS</a:t>
            </a:r>
            <a:endParaRPr sz="1000"/>
          </a:p>
        </p:txBody>
      </p:sp>
      <p:sp>
        <p:nvSpPr>
          <p:cNvPr id="90" name="Google Shape;90;p2"/>
          <p:cNvSpPr/>
          <p:nvPr/>
        </p:nvSpPr>
        <p:spPr>
          <a:xfrm>
            <a:off x="9352825" y="1851875"/>
            <a:ext cx="1792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br>
              <a:rPr b="0" i="0" lang="ru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буллитов в колонке: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одну строку - 6-7 буллитов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две строки - 4-5 буллитов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три строки - 3-4 буллитов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2"/>
          <p:cNvSpPr txBox="1"/>
          <p:nvPr>
            <p:ph type="title"/>
          </p:nvPr>
        </p:nvSpPr>
        <p:spPr>
          <a:xfrm>
            <a:off x="416700" y="866600"/>
            <a:ext cx="8313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Обо мне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513" y="20055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/>
          <p:nvPr/>
        </p:nvSpPr>
        <p:spPr>
          <a:xfrm>
            <a:off x="463200" y="1377725"/>
            <a:ext cx="41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"/>
              <a:t>Какая тенденция/тренд?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3"/>
          <p:cNvSpPr txBox="1"/>
          <p:nvPr>
            <p:ph type="title"/>
          </p:nvPr>
        </p:nvSpPr>
        <p:spPr>
          <a:xfrm>
            <a:off x="413550" y="416950"/>
            <a:ext cx="83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Вижуал, отвечающий на вопрос 4</a:t>
            </a:r>
            <a:br>
              <a:rPr b="1" lang="ru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475" y="1777925"/>
            <a:ext cx="5037150" cy="32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47702c7d9_1_10"/>
          <p:cNvSpPr txBox="1"/>
          <p:nvPr/>
        </p:nvSpPr>
        <p:spPr>
          <a:xfrm>
            <a:off x="463200" y="1377725"/>
            <a:ext cx="41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"/>
              <a:t>Какая динамика и структура?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c47702c7d9_1_10"/>
          <p:cNvSpPr txBox="1"/>
          <p:nvPr>
            <p:ph type="title"/>
          </p:nvPr>
        </p:nvSpPr>
        <p:spPr>
          <a:xfrm>
            <a:off x="413550" y="416950"/>
            <a:ext cx="83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Вижуал, отвечающий на вопрос 5</a:t>
            </a:r>
            <a:br>
              <a:rPr b="1" lang="ru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g2c47702c7d9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150" y="1777925"/>
            <a:ext cx="5027474" cy="31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14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Навигация по дашборду (Задание 7)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14"/>
          <p:cNvSpPr txBox="1"/>
          <p:nvPr/>
        </p:nvSpPr>
        <p:spPr>
          <a:xfrm>
            <a:off x="-3053950" y="4179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9" name="Google Shape;319;p14"/>
          <p:cNvSpPr txBox="1"/>
          <p:nvPr/>
        </p:nvSpPr>
        <p:spPr>
          <a:xfrm>
            <a:off x="413550" y="1680775"/>
            <a:ext cx="268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-В дашбордах есть срезы по датам, каналам трафика и лендингам. Их нужно/можно использовать для оценки структуры.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4"/>
          <p:cNvPicPr preferRelativeResize="0"/>
          <p:nvPr/>
        </p:nvPicPr>
        <p:blipFill rotWithShape="1">
          <a:blip r:embed="rId3">
            <a:alphaModFix/>
          </a:blip>
          <a:srcRect b="0" l="0" r="0" t="3947"/>
          <a:stretch/>
        </p:blipFill>
        <p:spPr>
          <a:xfrm>
            <a:off x="3608150" y="2028950"/>
            <a:ext cx="1795900" cy="1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4"/>
          <p:cNvPicPr preferRelativeResize="0"/>
          <p:nvPr/>
        </p:nvPicPr>
        <p:blipFill rotWithShape="1">
          <a:blip r:embed="rId4">
            <a:alphaModFix/>
          </a:blip>
          <a:srcRect b="0" l="0" r="0" t="5499"/>
          <a:stretch/>
        </p:blipFill>
        <p:spPr>
          <a:xfrm>
            <a:off x="3608150" y="3448100"/>
            <a:ext cx="1795900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 rotWithShape="1">
          <a:blip r:embed="rId5">
            <a:alphaModFix/>
          </a:blip>
          <a:srcRect b="0" l="0" r="2884" t="1912"/>
          <a:stretch/>
        </p:blipFill>
        <p:spPr>
          <a:xfrm>
            <a:off x="5493025" y="2028950"/>
            <a:ext cx="1463125" cy="29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16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Вывод 1 (задание 9)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16"/>
          <p:cNvSpPr txBox="1"/>
          <p:nvPr/>
        </p:nvSpPr>
        <p:spPr>
          <a:xfrm>
            <a:off x="413550" y="1566825"/>
            <a:ext cx="42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Наибольшую долю выручки, покупок и количества просмотров занимает SEO-трафик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825"/>
            <a:ext cx="5038175" cy="26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813" y="1458550"/>
            <a:ext cx="3229989" cy="353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17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Вывод 2 (задание 9)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17"/>
          <p:cNvSpPr txBox="1"/>
          <p:nvPr/>
        </p:nvSpPr>
        <p:spPr>
          <a:xfrm>
            <a:off x="413550" y="1566825"/>
            <a:ext cx="426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Наибольшие значения среднего чека, выручки, конверсии и количества покупок - 28 числа.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Больше всего метрики просели 27 числа.</a:t>
            </a:r>
            <a:endParaRPr/>
          </a:p>
        </p:txBody>
      </p:sp>
      <p:pic>
        <p:nvPicPr>
          <p:cNvPr id="339" name="Google Shape;339;p17"/>
          <p:cNvPicPr preferRelativeResize="0"/>
          <p:nvPr/>
        </p:nvPicPr>
        <p:blipFill rotWithShape="1">
          <a:blip r:embed="rId3">
            <a:alphaModFix/>
          </a:blip>
          <a:srcRect b="0" l="0" r="1980" t="0"/>
          <a:stretch/>
        </p:blipFill>
        <p:spPr>
          <a:xfrm>
            <a:off x="507900" y="2317550"/>
            <a:ext cx="3822201" cy="277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125" y="1566825"/>
            <a:ext cx="4186323" cy="35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4a218d664_0_21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1f4a218d664_0_21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Вывод 3 (задание 9)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1f4a218d664_0_21"/>
          <p:cNvSpPr txBox="1"/>
          <p:nvPr/>
        </p:nvSpPr>
        <p:spPr>
          <a:xfrm>
            <a:off x="413550" y="1566825"/>
            <a:ext cx="42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Больше всего метрики просели 27 числа, так как просели показатели SEO и прочего трафика</a:t>
            </a:r>
            <a:endParaRPr/>
          </a:p>
        </p:txBody>
      </p:sp>
      <p:pic>
        <p:nvPicPr>
          <p:cNvPr id="348" name="Google Shape;348;g1f4a218d66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49" y="2334825"/>
            <a:ext cx="4339768" cy="26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f4a218d664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550" y="1306150"/>
            <a:ext cx="3499901" cy="36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18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Вывод 4 (задание 9)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18"/>
          <p:cNvSpPr txBox="1"/>
          <p:nvPr/>
        </p:nvSpPr>
        <p:spPr>
          <a:xfrm>
            <a:off x="413550" y="1566825"/>
            <a:ext cx="426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ТОП 3 лендинговые страницы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-site.ru/course-2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-site.ru/course-</a:t>
            </a: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-site.ru/course-</a:t>
            </a:r>
            <a:r>
              <a:rPr lang="ru"/>
              <a:t>7</a:t>
            </a:r>
            <a:endParaRPr/>
          </a:p>
        </p:txBody>
      </p:sp>
      <p:pic>
        <p:nvPicPr>
          <p:cNvPr id="357" name="Google Shape;35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450" y="1458550"/>
            <a:ext cx="4001999" cy="3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531700"/>
            <a:ext cx="4168025" cy="2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4a218d664_0_10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g1f4a218d664_0_10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Вывод 5 (задание 9)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g1f4a218d664_0_10"/>
          <p:cNvSpPr txBox="1"/>
          <p:nvPr/>
        </p:nvSpPr>
        <p:spPr>
          <a:xfrm>
            <a:off x="413550" y="1566825"/>
            <a:ext cx="42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партнерскому каналу трафика потеряно 6 заявок</a:t>
            </a:r>
            <a:endParaRPr/>
          </a:p>
        </p:txBody>
      </p:sp>
      <p:pic>
        <p:nvPicPr>
          <p:cNvPr id="366" name="Google Shape;366;g1f4a218d664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25" y="2125625"/>
            <a:ext cx="8083651" cy="289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4e628a57b_0_6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g2c4e628a57b_0_6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Вывод 6 (задание 9)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g2c4e628a57b_0_6"/>
          <p:cNvSpPr txBox="1"/>
          <p:nvPr/>
        </p:nvSpPr>
        <p:spPr>
          <a:xfrm>
            <a:off x="413550" y="1566825"/>
            <a:ext cx="426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Есть клиенты совершившие несколько действий, один их них совершил 38, необходимо разобраться в причине.</a:t>
            </a:r>
            <a:endParaRPr/>
          </a:p>
        </p:txBody>
      </p:sp>
      <p:pic>
        <p:nvPicPr>
          <p:cNvPr id="374" name="Google Shape;374;g2c4e628a57b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75" y="2334825"/>
            <a:ext cx="8101976" cy="26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20"/>
          <p:cNvSpPr txBox="1"/>
          <p:nvPr>
            <p:ph type="title"/>
          </p:nvPr>
        </p:nvSpPr>
        <p:spPr>
          <a:xfrm>
            <a:off x="413550" y="874150"/>
            <a:ext cx="83169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Решение №1 по итогам анализа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(задание 10)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20"/>
          <p:cNvSpPr txBox="1"/>
          <p:nvPr/>
        </p:nvSpPr>
        <p:spPr>
          <a:xfrm>
            <a:off x="-3053950" y="4179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2" name="Google Shape;382;p20"/>
          <p:cNvSpPr txBox="1"/>
          <p:nvPr/>
        </p:nvSpPr>
        <p:spPr>
          <a:xfrm>
            <a:off x="413550" y="1833175"/>
            <a:ext cx="426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Самый слабый канал - CRM, нужно более детально проанализировать причины столь низких просмотров, конверсий в заявку и конверсий в покупку, либо отключить.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50" y="2799625"/>
            <a:ext cx="4545750" cy="21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325" y="1628375"/>
            <a:ext cx="3566900" cy="34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245" y="1814314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710" y="1814314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245" y="2728701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710" y="2728701"/>
            <a:ext cx="143978" cy="14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/>
          <p:nvPr/>
        </p:nvSpPr>
        <p:spPr>
          <a:xfrm>
            <a:off x="9352827" y="1770865"/>
            <a:ext cx="1799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строки, 4 пункта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>
            <p:ph type="title"/>
          </p:nvPr>
        </p:nvSpPr>
        <p:spPr>
          <a:xfrm>
            <a:off x="413548" y="864675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Цели проекта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5006103" y="1814325"/>
            <a:ext cx="306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выявить какие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источники и какие посадочные страницы работают эффективнее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5006098" y="2728700"/>
            <a:ext cx="306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предложить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 решения для эффективного распределения рекламного бюджета и роста количества заявок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24157" y="2728705"/>
            <a:ext cx="3097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уточнит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ь какие метрики помогут лучше оценить текущее положение и принимать оперативные решения и корректировки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743057" y="1814325"/>
            <a:ext cx="306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разработать дашборд для ежедневного/еженедельного мониторинга продуктовых метрик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4acce8cd3_0_2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g2c4acce8cd3_0_2"/>
          <p:cNvSpPr txBox="1"/>
          <p:nvPr>
            <p:ph type="title"/>
          </p:nvPr>
        </p:nvSpPr>
        <p:spPr>
          <a:xfrm>
            <a:off x="413550" y="874150"/>
            <a:ext cx="83169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Решение №2 по итогам анализа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(задание 10)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g2c4acce8cd3_0_2"/>
          <p:cNvSpPr txBox="1"/>
          <p:nvPr/>
        </p:nvSpPr>
        <p:spPr>
          <a:xfrm>
            <a:off x="-3053950" y="4179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2" name="Google Shape;392;g2c4acce8cd3_0_2"/>
          <p:cNvSpPr txBox="1"/>
          <p:nvPr/>
        </p:nvSpPr>
        <p:spPr>
          <a:xfrm>
            <a:off x="413550" y="1833175"/>
            <a:ext cx="426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Нужно более детально исследовать канал Остальное, так как этот канал дает 32,36% выручки и является 2м по покупкам и просмотрам.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g2c4acce8cd3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225" y="1833175"/>
            <a:ext cx="4099726" cy="315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c4acce8cd3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00" y="2841075"/>
            <a:ext cx="3770625" cy="215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4acce8cd3_0_12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g2c4acce8cd3_0_12"/>
          <p:cNvSpPr txBox="1"/>
          <p:nvPr>
            <p:ph type="title"/>
          </p:nvPr>
        </p:nvSpPr>
        <p:spPr>
          <a:xfrm>
            <a:off x="413550" y="874150"/>
            <a:ext cx="83169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Решение №3 по итогам анализа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(задание 10)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g2c4acce8cd3_0_12"/>
          <p:cNvSpPr txBox="1"/>
          <p:nvPr/>
        </p:nvSpPr>
        <p:spPr>
          <a:xfrm>
            <a:off x="-3053950" y="4179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2" name="Google Shape;402;g2c4acce8cd3_0_12"/>
          <p:cNvSpPr txBox="1"/>
          <p:nvPr/>
        </p:nvSpPr>
        <p:spPr>
          <a:xfrm>
            <a:off x="413550" y="1833175"/>
            <a:ext cx="426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13 из 50 лендингов не дали ни одной продажи, необходимо пересмотреть их содержание, либо отключить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g2c4acce8cd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50" y="2571750"/>
            <a:ext cx="8101975" cy="25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21"/>
          <p:cNvSpPr txBox="1"/>
          <p:nvPr>
            <p:ph type="title"/>
          </p:nvPr>
        </p:nvSpPr>
        <p:spPr>
          <a:xfrm>
            <a:off x="413550" y="874150"/>
            <a:ext cx="83169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Решение № 4 по итогам анализа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(задание 10)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21"/>
          <p:cNvSpPr txBox="1"/>
          <p:nvPr/>
        </p:nvSpPr>
        <p:spPr>
          <a:xfrm>
            <a:off x="-3053950" y="4179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1" name="Google Shape;411;p21"/>
          <p:cNvSpPr txBox="1"/>
          <p:nvPr/>
        </p:nvSpPr>
        <p:spPr>
          <a:xfrm>
            <a:off x="413550" y="1833175"/>
            <a:ext cx="426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Необходимо пересмотреть процесс обработки заявок по партнерскому трафику, так как за 4 дня было потеряно 6 заявок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0" y="2664475"/>
            <a:ext cx="3886623" cy="23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250" y="2664475"/>
            <a:ext cx="4020151" cy="22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/>
          <p:nvPr/>
        </p:nvSpPr>
        <p:spPr>
          <a:xfrm>
            <a:off x="9352827" y="1851863"/>
            <a:ext cx="1979700" cy="15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Подзаголовок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Полужирный, 12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22"/>
          <p:cNvSpPr/>
          <p:nvPr/>
        </p:nvSpPr>
        <p:spPr>
          <a:xfrm>
            <a:off x="9352827" y="2564313"/>
            <a:ext cx="197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15 сим.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3 строки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6-8 пунктов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22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/>
              <a:t>Все выводы по дашборду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1" name="Google Shape;421;p22"/>
          <p:cNvGraphicFramePr/>
          <p:nvPr/>
        </p:nvGraphicFramePr>
        <p:xfrm>
          <a:off x="423194" y="17888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{7CFBB941-C659-4328-8175-FAC4ADB488C8}</a:tableStyleId>
              </a:tblPr>
              <a:tblGrid>
                <a:gridCol w="2699525"/>
                <a:gridCol w="104100"/>
                <a:gridCol w="2699525"/>
                <a:gridCol w="104100"/>
                <a:gridCol w="2699525"/>
              </a:tblGrid>
              <a:tr h="53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latin typeface="Arial"/>
                          <a:ea typeface="Arial"/>
                          <a:cs typeface="Arial"/>
                          <a:sym typeface="Arial"/>
                        </a:rPr>
                        <a:t>Наибольшую долю выручки, покупок и количества просмотров занимает SEO-трафик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latin typeface="Arial"/>
                          <a:ea typeface="Arial"/>
                          <a:cs typeface="Arial"/>
                          <a:sym typeface="Arial"/>
                        </a:rPr>
                        <a:t>Наибольшие значения среднего чека, выручки, конверсии и количества покупок - 28 числа.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latin typeface="Arial"/>
                          <a:ea typeface="Arial"/>
                          <a:cs typeface="Arial"/>
                          <a:sym typeface="Arial"/>
                        </a:rPr>
                        <a:t>Больше всего метрики просели 27 числа.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latin typeface="Arial"/>
                          <a:ea typeface="Arial"/>
                          <a:cs typeface="Arial"/>
                          <a:sym typeface="Arial"/>
                        </a:rPr>
                        <a:t>Больше всего метрики просели 27 числа, так как просели показатели SEO и прочего трафика</a:t>
                      </a:r>
                      <a:endParaRPr b="1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latin typeface="Arial"/>
                          <a:ea typeface="Arial"/>
                          <a:cs typeface="Arial"/>
                          <a:sym typeface="Arial"/>
                        </a:rPr>
                        <a:t>ТОП 3 лендинговые страницы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-site.ru/course-2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latin typeface="Arial"/>
                          <a:ea typeface="Arial"/>
                          <a:cs typeface="Arial"/>
                          <a:sym typeface="Arial"/>
                          <a:hlinkClick r:id="rId4"/>
                        </a:rPr>
                        <a:t>-site.ru/course-</a:t>
                      </a:r>
                      <a:r>
                        <a:rPr lang="ru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latin typeface="Arial"/>
                          <a:ea typeface="Arial"/>
                          <a:cs typeface="Arial"/>
                          <a:sym typeface="Arial"/>
                          <a:hlinkClick r:id="rId5"/>
                        </a:rPr>
                        <a:t>-site.ru/course-</a:t>
                      </a:r>
                      <a:r>
                        <a:rPr lang="ru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latin typeface="Arial"/>
                          <a:ea typeface="Arial"/>
                          <a:cs typeface="Arial"/>
                          <a:sym typeface="Arial"/>
                        </a:rPr>
                        <a:t>По партнерскому каналу трафика потеряно 6 заявок</a:t>
                      </a:r>
                      <a:endParaRPr b="1"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latin typeface="Arial"/>
                          <a:ea typeface="Arial"/>
                          <a:cs typeface="Arial"/>
                          <a:sym typeface="Arial"/>
                        </a:rPr>
                        <a:t>Есть клиенты совершившие несколько действий, один их них совершил 18, необходимо разобраться в причине.</a:t>
                      </a:r>
                      <a:endParaRPr b="1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22" name="Google Shape;422;p22"/>
          <p:cNvCxnSpPr/>
          <p:nvPr/>
        </p:nvCxnSpPr>
        <p:spPr>
          <a:xfrm rot="10800000">
            <a:off x="410200" y="3102025"/>
            <a:ext cx="8363100" cy="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/>
        </p:nvSpPr>
        <p:spPr>
          <a:xfrm>
            <a:off x="413550" y="1756200"/>
            <a:ext cx="42120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Задайте пожалуйста вопросы по дашборду, и я смогу уточнить то, что осталось неясным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3"/>
          <p:cNvSpPr/>
          <p:nvPr/>
        </p:nvSpPr>
        <p:spPr>
          <a:xfrm>
            <a:off x="9538075" y="1851850"/>
            <a:ext cx="19743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br>
              <a:rPr b="0" i="0" lang="ru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кегль, в строке 25 сим. 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5 строк. 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Выделение полужирным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23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Вопросы?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550" y="2409372"/>
            <a:ext cx="3981650" cy="2239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60" y="4121982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60" y="3493060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60" y="2866332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60" y="2237410"/>
            <a:ext cx="143978" cy="14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/>
          <p:nvPr/>
        </p:nvSpPr>
        <p:spPr>
          <a:xfrm>
            <a:off x="9352827" y="1770865"/>
            <a:ext cx="1799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2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>
            <p:ph type="title"/>
          </p:nvPr>
        </p:nvSpPr>
        <p:spPr>
          <a:xfrm>
            <a:off x="413550" y="874150"/>
            <a:ext cx="4130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Вопросы, на которые отвечает отчёт (задание 2)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413560" y="2237409"/>
            <a:ext cx="2519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Каковы значения метрик по состоянию на вчерашний день?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413560" y="2865221"/>
            <a:ext cx="2519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Где наибольшие отклонения по сравнению с прошлым днем?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732635" y="3493046"/>
            <a:ext cx="2519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изменились значения метрик? На сколько?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413560" y="4120871"/>
            <a:ext cx="2519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Какая тенденция/тренд?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5130475" y="850525"/>
            <a:ext cx="3600000" cy="3600000"/>
          </a:xfrm>
          <a:prstGeom prst="roundRect">
            <a:avLst>
              <a:gd fmla="val 4801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88" r="89" t="0"/>
          <a:stretch/>
        </p:blipFill>
        <p:spPr>
          <a:xfrm>
            <a:off x="5410113" y="1520275"/>
            <a:ext cx="3040727" cy="24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674610" y="4562521"/>
            <a:ext cx="2519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Какова структура и ее динамика?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60" y="4562535"/>
            <a:ext cx="143978" cy="14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>
            <a:off x="9352827" y="2189965"/>
            <a:ext cx="1799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40 сим. максимум 4 строки,  6 пунктов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>
            <p:ph type="title"/>
          </p:nvPr>
        </p:nvSpPr>
        <p:spPr>
          <a:xfrm>
            <a:off x="413561" y="874150"/>
            <a:ext cx="8316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Состав продуктовых метрик (задание 3)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84" y="2823775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575" y="1823950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84" y="3823600"/>
            <a:ext cx="143978" cy="14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402809" y="2823775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AOV(Average Order Value)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402809" y="182395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402809" y="382360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DAU/WAU/MAU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59" y="2823775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350" y="1823950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59" y="3823600"/>
            <a:ext cx="143978" cy="14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4635584" y="2823775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пользователей заходивших более 1 раза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4635584" y="182395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CR(Conversion Rate)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-в покупку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-в заявку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4635584" y="382360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заявок/покупок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9352827" y="1849762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>
            <p:ph type="title"/>
          </p:nvPr>
        </p:nvSpPr>
        <p:spPr>
          <a:xfrm>
            <a:off x="413550" y="874150"/>
            <a:ext cx="83169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Пирамида метрик (задание 3)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9" name="Google Shape;149;p6"/>
          <p:cNvGrpSpPr/>
          <p:nvPr/>
        </p:nvGrpSpPr>
        <p:grpSpPr>
          <a:xfrm>
            <a:off x="446525" y="2184938"/>
            <a:ext cx="7481077" cy="2510761"/>
            <a:chOff x="4859291" y="6193262"/>
            <a:chExt cx="7778204" cy="3222229"/>
          </a:xfrm>
        </p:grpSpPr>
        <p:grpSp>
          <p:nvGrpSpPr>
            <p:cNvPr id="150" name="Google Shape;150;p6"/>
            <p:cNvGrpSpPr/>
            <p:nvPr/>
          </p:nvGrpSpPr>
          <p:grpSpPr>
            <a:xfrm>
              <a:off x="7959790" y="6193262"/>
              <a:ext cx="2377905" cy="648005"/>
              <a:chOff x="11779473" y="4580587"/>
              <a:chExt cx="2597100" cy="911400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11779473" y="4580587"/>
                <a:ext cx="2597100" cy="9114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2700">
                <a:solidFill>
                  <a:srgbClr val="2121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21212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2" name="Google Shape;152;p6"/>
              <p:cNvSpPr txBox="1"/>
              <p:nvPr/>
            </p:nvSpPr>
            <p:spPr>
              <a:xfrm>
                <a:off x="12565824" y="4661046"/>
                <a:ext cx="10242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ru" sz="1000">
                    <a:latin typeface="Montserrat"/>
                    <a:ea typeface="Montserrat"/>
                    <a:cs typeface="Montserrat"/>
                    <a:sym typeface="Montserrat"/>
                  </a:rPr>
                  <a:t>Revenue</a:t>
                </a:r>
                <a:endParaRPr b="0" i="0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53" name="Google Shape;153;p6"/>
            <p:cNvGrpSpPr/>
            <p:nvPr/>
          </p:nvGrpSpPr>
          <p:grpSpPr>
            <a:xfrm>
              <a:off x="6638140" y="7064940"/>
              <a:ext cx="5014796" cy="648000"/>
              <a:chOff x="2640277" y="7464377"/>
              <a:chExt cx="5014796" cy="64800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5277273" y="7464377"/>
                <a:ext cx="2377800" cy="6480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2700">
                <a:solidFill>
                  <a:srgbClr val="2121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21212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2640277" y="7464377"/>
                <a:ext cx="2377800" cy="6480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2700">
                <a:solidFill>
                  <a:srgbClr val="2121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21212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" name="Google Shape;156;p6"/>
              <p:cNvSpPr txBox="1"/>
              <p:nvPr/>
            </p:nvSpPr>
            <p:spPr>
              <a:xfrm>
                <a:off x="2868523" y="7521579"/>
                <a:ext cx="1921500" cy="5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ru" sz="1000">
                    <a:latin typeface="Montserrat"/>
                    <a:ea typeface="Montserrat"/>
                    <a:cs typeface="Montserrat"/>
                    <a:sym typeface="Montserrat"/>
                  </a:rPr>
                  <a:t>AOV</a:t>
                </a:r>
                <a:endParaRPr b="0" i="0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" name="Google Shape;157;p6"/>
              <p:cNvSpPr txBox="1"/>
              <p:nvPr/>
            </p:nvSpPr>
            <p:spPr>
              <a:xfrm>
                <a:off x="5838292" y="7521579"/>
                <a:ext cx="1255800" cy="5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ru" sz="1000">
                    <a:latin typeface="Montserrat"/>
                    <a:ea typeface="Montserrat"/>
                    <a:cs typeface="Montserrat"/>
                    <a:sym typeface="Montserrat"/>
                  </a:rPr>
                  <a:t>Количество покупок</a:t>
                </a:r>
                <a:endParaRPr b="0" i="0" sz="1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58" name="Google Shape;158;p6"/>
            <p:cNvSpPr txBox="1"/>
            <p:nvPr/>
          </p:nvSpPr>
          <p:spPr>
            <a:xfrm>
              <a:off x="8163311" y="8881815"/>
              <a:ext cx="1970829" cy="533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ru" sz="1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Skill Relevance</a:t>
              </a:r>
              <a:endParaRPr b="0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59" name="Google Shape;159;p6"/>
            <p:cNvGrpSpPr/>
            <p:nvPr/>
          </p:nvGrpSpPr>
          <p:grpSpPr>
            <a:xfrm>
              <a:off x="4859291" y="7919230"/>
              <a:ext cx="7778204" cy="702142"/>
              <a:chOff x="857995" y="8318667"/>
              <a:chExt cx="7778204" cy="702142"/>
            </a:xfrm>
          </p:grpSpPr>
          <p:sp>
            <p:nvSpPr>
              <p:cNvPr id="160" name="Google Shape;160;p6"/>
              <p:cNvSpPr/>
              <p:nvPr/>
            </p:nvSpPr>
            <p:spPr>
              <a:xfrm>
                <a:off x="7380399" y="8372808"/>
                <a:ext cx="1255800" cy="6480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2700">
                <a:solidFill>
                  <a:srgbClr val="2121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21212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857995" y="8318667"/>
                <a:ext cx="1461300" cy="6480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2700">
                <a:solidFill>
                  <a:srgbClr val="2121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21212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5278612" y="8372810"/>
                <a:ext cx="1582800" cy="6480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 cap="flat" cmpd="sng" w="12700">
                <a:solidFill>
                  <a:srgbClr val="2121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21212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" name="Google Shape;163;p6"/>
              <p:cNvSpPr txBox="1"/>
              <p:nvPr/>
            </p:nvSpPr>
            <p:spPr>
              <a:xfrm>
                <a:off x="968089" y="8424417"/>
                <a:ext cx="13512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ru" sz="1000">
                    <a:latin typeface="Montserrat"/>
                    <a:ea typeface="Montserrat"/>
                    <a:cs typeface="Montserrat"/>
                    <a:sym typeface="Montserrat"/>
                  </a:rPr>
                  <a:t>Сумма покупок за период</a:t>
                </a:r>
                <a:endParaRPr b="0" i="0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" name="Google Shape;164;p6"/>
              <p:cNvSpPr txBox="1"/>
              <p:nvPr/>
            </p:nvSpPr>
            <p:spPr>
              <a:xfrm>
                <a:off x="7570603" y="8362638"/>
                <a:ext cx="875400" cy="5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ru" sz="1000">
                    <a:latin typeface="Montserrat"/>
                    <a:ea typeface="Montserrat"/>
                    <a:cs typeface="Montserrat"/>
                    <a:sym typeface="Montserrat"/>
                  </a:rPr>
                  <a:t>CR</a:t>
                </a:r>
                <a:endParaRPr b="0" i="0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5" name="Google Shape;165;p6"/>
              <p:cNvSpPr txBox="1"/>
              <p:nvPr/>
            </p:nvSpPr>
            <p:spPr>
              <a:xfrm>
                <a:off x="5257310" y="8429966"/>
                <a:ext cx="1625400" cy="5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ru" sz="1000">
                    <a:latin typeface="Montserrat"/>
                    <a:ea typeface="Montserrat"/>
                    <a:cs typeface="Montserrat"/>
                    <a:sym typeface="Montserrat"/>
                  </a:rPr>
                  <a:t>WAU/DAU</a:t>
                </a:r>
                <a:endParaRPr b="0" i="0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66" name="Google Shape;166;p6"/>
          <p:cNvSpPr/>
          <p:nvPr/>
        </p:nvSpPr>
        <p:spPr>
          <a:xfrm>
            <a:off x="1761575" y="4223250"/>
            <a:ext cx="1326900" cy="50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Новые пользователи</a:t>
            </a:r>
            <a:endParaRPr b="0" i="0" sz="1000" u="none" cap="none" strike="noStrike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3447725" y="4223250"/>
            <a:ext cx="1326900" cy="50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Действующие пользователи</a:t>
            </a:r>
            <a:endParaRPr b="0" i="0" sz="1000" u="none" cap="none" strike="noStrike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5979174" y="4174925"/>
            <a:ext cx="1143900" cy="50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покупок</a:t>
            </a:r>
            <a:endParaRPr b="0" i="0" sz="1000" u="none" cap="none" strike="noStrike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7429425" y="4174925"/>
            <a:ext cx="1542600" cy="50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просмотров</a:t>
            </a:r>
            <a:endParaRPr b="0" i="0" sz="1000" u="none" cap="none" strike="noStrike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2169700" y="3529825"/>
            <a:ext cx="2294700" cy="5049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127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2466576" y="3529824"/>
            <a:ext cx="1782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количество купивших пользователей за период</a:t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4410000" y="2942200"/>
            <a:ext cx="324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1845700" y="3612175"/>
            <a:ext cx="324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6254325" y="3612175"/>
            <a:ext cx="324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7123075" y="4257275"/>
            <a:ext cx="324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3106100" y="4305600"/>
            <a:ext cx="324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/>
          <p:nvPr/>
        </p:nvSpPr>
        <p:spPr>
          <a:xfrm>
            <a:off x="9352827" y="2189965"/>
            <a:ext cx="1799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40 сим. максимум 4 строки,  6 пунктов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 txBox="1"/>
          <p:nvPr>
            <p:ph type="title"/>
          </p:nvPr>
        </p:nvSpPr>
        <p:spPr>
          <a:xfrm>
            <a:off x="413561" y="874150"/>
            <a:ext cx="8316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Источники (задание 4)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84" y="2823775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575" y="1823950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84" y="3823600"/>
            <a:ext cx="143978" cy="14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402809" y="2823775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traffic_sources - информация о каналах и ресурсе с которых пришел трафик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402809" y="182395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Таблица events - информация о действиях во время сессии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402809" y="382360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sessions - информация о дате сессии, дате первого посещения, id клиента  и лендинге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59" y="2823775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350" y="1823950"/>
            <a:ext cx="143978" cy="1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59" y="3823600"/>
            <a:ext cx="143978" cy="14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 txBox="1"/>
          <p:nvPr/>
        </p:nvSpPr>
        <p:spPr>
          <a:xfrm>
            <a:off x="4635584" y="2823775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lead_status - статус заявки и выручка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4635584" y="182395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leads - id лида и сессии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4635584" y="382360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9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Таблицы составленные на основе предыдущих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>
            <p:ph type="title"/>
          </p:nvPr>
        </p:nvSpPr>
        <p:spPr>
          <a:xfrm>
            <a:off x="413550" y="874150"/>
            <a:ext cx="421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Обзор дашборда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5350625" y="1812288"/>
            <a:ext cx="2880000" cy="2880000"/>
          </a:xfrm>
          <a:prstGeom prst="roundRect">
            <a:avLst>
              <a:gd fmla="val 4726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500" y="2377250"/>
            <a:ext cx="2523952" cy="18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/>
          <p:nvPr/>
        </p:nvSpPr>
        <p:spPr>
          <a:xfrm>
            <a:off x="9352827" y="1680780"/>
            <a:ext cx="2159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цифры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кегль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" sz="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описание</a:t>
            </a:r>
            <a:b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кегль, в строке 25 сим. максимум 4 строки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9"/>
          <p:cNvSpPr txBox="1"/>
          <p:nvPr>
            <p:ph type="title"/>
          </p:nvPr>
        </p:nvSpPr>
        <p:spPr>
          <a:xfrm>
            <a:off x="413550" y="874150"/>
            <a:ext cx="8316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Скриншот дашборда (задание 6)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413550" y="168077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99" y="1951600"/>
            <a:ext cx="5035627" cy="30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463200" y="1377725"/>
            <a:ext cx="65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Здесь можно посмотреть динамику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и структуру просмотров по каналам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